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1309350" cx="20104100"/>
  <p:notesSz cx="20104100" cy="11309350"/>
  <p:embeddedFontLst>
    <p:embeddedFont>
      <p:font typeface="Roboto"/>
      <p:regular r:id="rId37"/>
      <p:bold r:id="rId38"/>
      <p:italic r:id="rId39"/>
      <p:boldItalic r:id="rId40"/>
    </p:embeddedFon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ig448mv12qdJMxF6SZvhAKYpP/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ArialBl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abeede024_0_3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abeede024_0_3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1abeede024_0_3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c17716b41_0_1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c17716b41_0_1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c17716b41_0_1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beede024_0_5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abeede024_0_5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abeede024_0_5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abeede024_0_6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abeede024_0_6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1abeede024_0_6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beede024_0_6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abeede024_0_6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abeede024_0_6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abeede024_0_7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abeede024_0_7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1- 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Uso de un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CMS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o framework web como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Django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(backend) y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React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(frontend) para gestionar reservas y mostrar información.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sz="1100">
                <a:latin typeface="Arial"/>
                <a:ea typeface="Arial"/>
                <a:cs typeface="Arial"/>
                <a:sym typeface="Arial"/>
              </a:rPr>
              <a:t>1- Servidores cloud como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AWS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Google Cloud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para garantizar disponibilidad 24/7. 2- Implementación de plataformas como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Stripe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PayPal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para procesar pagos por reservas y servicios. </a:t>
            </a:r>
            <a:br>
              <a:rPr lang="es-CL" sz="1100">
                <a:latin typeface="Arial"/>
                <a:ea typeface="Arial"/>
                <a:cs typeface="Arial"/>
                <a:sym typeface="Arial"/>
              </a:rPr>
            </a:br>
            <a:r>
              <a:rPr lang="es-CL" sz="1100">
                <a:latin typeface="Arial"/>
                <a:ea typeface="Arial"/>
                <a:cs typeface="Arial"/>
                <a:sym typeface="Arial"/>
              </a:rPr>
              <a:t>3- Uso de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para manejar datos de clientes, reservas, historial médico y servicios adicionales. 4- Implementar un sistema para calcular automáticamente la disponibilidad de habitaciones y horarios para paseos o cuidado veterinario.  5- Uso de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HTTPS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para comunicaciones seguras y protocolos como </a:t>
            </a:r>
            <a:r>
              <a:rPr b="1" lang="es-CL" sz="1100">
                <a:latin typeface="Arial"/>
                <a:ea typeface="Arial"/>
                <a:cs typeface="Arial"/>
                <a:sym typeface="Arial"/>
              </a:rPr>
              <a:t>OAuth</a:t>
            </a:r>
            <a:r>
              <a:rPr lang="es-CL" sz="1100">
                <a:latin typeface="Arial"/>
                <a:ea typeface="Arial"/>
                <a:cs typeface="Arial"/>
                <a:sym typeface="Arial"/>
              </a:rPr>
              <a:t> para autenticación. 6- Implementar microservicios que permitan añadir nuevos módulos como servicios adicionales (baño, adiestramiento, etc.).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1abeede024_0_7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abeede024_0_9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abeede024_0_9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1abeede024_0_9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abeede024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abeede024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1abeede024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12782a217_0_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12782a217_0_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212782a217_0_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d06c7c411_0_1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d06c7c411_0_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1d06c7c411_0_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abeede024_0_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abeede024_0_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abeede024_0_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abeede024_0_3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abeede024_0_3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1abeede024_0_3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d06c7c411_0_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d06c7c411_0_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1d06c7c411_0_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beede024_0_1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abeede024_0_1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1abeede024_0_1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abeede024_0_1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abeede024_0_1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1abeede024_0_1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be0e8d909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be0e8d909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1be0e8d909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c17716b41_0_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c17716b41_0_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1c17716b41_0_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be0e8d909_0_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be0e8d909_0_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1be0e8d909_0_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beede024_0_2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beede024_0_2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1abeede024_0_2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/>
          <p:nvPr/>
        </p:nvSpPr>
        <p:spPr>
          <a:xfrm>
            <a:off x="-6350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16938421" y="10202309"/>
            <a:ext cx="1576070" cy="51117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/>
          <p:nvPr/>
        </p:nvSpPr>
        <p:spPr>
          <a:xfrm>
            <a:off x="18623540" y="10245307"/>
            <a:ext cx="378460" cy="469900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8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1" name="Google Shape;21;p18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22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/>
          <p:cNvSpPr txBox="1"/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/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9"/>
          <p:cNvSpPr txBox="1"/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subTitle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/>
          <p:nvPr/>
        </p:nvSpPr>
        <p:spPr>
          <a:xfrm>
            <a:off x="2838209" y="9464675"/>
            <a:ext cx="8841105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/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/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727227" y="10202309"/>
            <a:ext cx="1576070" cy="511175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/>
          <p:nvPr/>
        </p:nvSpPr>
        <p:spPr>
          <a:xfrm>
            <a:off x="2412348" y="10245307"/>
            <a:ext cx="378460" cy="469900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23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23"/>
          <p:cNvSpPr/>
          <p:nvPr/>
        </p:nvSpPr>
        <p:spPr>
          <a:xfrm>
            <a:off x="17840597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 txBox="1"/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5"/>
          <p:cNvSpPr txBox="1"/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 txBox="1"/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qNzALwDsdoFdQPjCo2PGPysmwSntRJTB/view" TargetMode="External"/><Relationship Id="rId4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ctrTitle"/>
          </p:nvPr>
        </p:nvSpPr>
        <p:spPr>
          <a:xfrm>
            <a:off x="3308349" y="8626475"/>
            <a:ext cx="874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Hotelería Web Perriott</a:t>
            </a:r>
            <a:endParaRPr sz="4800"/>
          </a:p>
        </p:txBody>
      </p:sp>
      <p:sp>
        <p:nvSpPr>
          <p:cNvPr id="75" name="Google Shape;75;p3"/>
          <p:cNvSpPr txBox="1"/>
          <p:nvPr>
            <p:ph idx="1" type="subTitle"/>
          </p:nvPr>
        </p:nvSpPr>
        <p:spPr>
          <a:xfrm>
            <a:off x="3727450" y="9617075"/>
            <a:ext cx="791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Gabriel Avendaño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Ignacio Coloma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				Maipú, </a:t>
            </a:r>
            <a:r>
              <a:rPr b="1" lang="es-CL"/>
              <a:t>02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 Diciembre 2024</a:t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>
            <p:ph idx="1" type="body"/>
          </p:nvPr>
        </p:nvSpPr>
        <p:spPr>
          <a:xfrm>
            <a:off x="1071149" y="790000"/>
            <a:ext cx="336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Objetivos:</a:t>
            </a:r>
            <a:endParaRPr/>
          </a:p>
        </p:txBody>
      </p:sp>
      <p:sp>
        <p:nvSpPr>
          <p:cNvPr id="154" name="Google Shape;154;p8"/>
          <p:cNvSpPr txBox="1"/>
          <p:nvPr/>
        </p:nvSpPr>
        <p:spPr>
          <a:xfrm>
            <a:off x="1071150" y="2313600"/>
            <a:ext cx="11766300" cy="5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del proyecto: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-Creación de un servicio web que facilite la reserva de las mascotas a la hotelería Perriot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-Divulgación de información sobre el hotel canino para mayor gente que requiera de los servicios que ofrece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-Optimización de tiempo a la hora de registrar reservas y posibilidad de recibir mayor clientes que requieran los servicios cuando lo necesiten y en el lugar que quieran solicitarlos.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beede024_0_32"/>
          <p:cNvSpPr txBox="1"/>
          <p:nvPr>
            <p:ph idx="1" type="body"/>
          </p:nvPr>
        </p:nvSpPr>
        <p:spPr>
          <a:xfrm>
            <a:off x="542325" y="308625"/>
            <a:ext cx="76980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Metodología: Scrum </a:t>
            </a:r>
            <a:r>
              <a:rPr lang="es-CL"/>
              <a:t>Ágil</a:t>
            </a:r>
            <a:endParaRPr/>
          </a:p>
        </p:txBody>
      </p:sp>
      <p:pic>
        <p:nvPicPr>
          <p:cNvPr id="161" name="Google Shape;161;g31abeede024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425" y="1910575"/>
            <a:ext cx="12217677" cy="939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1abeede02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5" y="2742599"/>
            <a:ext cx="8572500" cy="73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222250" y="7407275"/>
            <a:ext cx="103935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Topología del Proyecto</a:t>
            </a:r>
            <a:endParaRPr/>
          </a:p>
        </p:txBody>
      </p:sp>
      <p:sp>
        <p:nvSpPr>
          <p:cNvPr id="168" name="Google Shape;168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c17716b41_0_11"/>
          <p:cNvSpPr txBox="1"/>
          <p:nvPr>
            <p:ph type="title"/>
          </p:nvPr>
        </p:nvSpPr>
        <p:spPr>
          <a:xfrm>
            <a:off x="2432050" y="714600"/>
            <a:ext cx="9370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Sobre las bases del Proyecto:</a:t>
            </a:r>
            <a:endParaRPr/>
          </a:p>
        </p:txBody>
      </p:sp>
      <p:pic>
        <p:nvPicPr>
          <p:cNvPr id="175" name="Google Shape;175;g31c17716b4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4762"/>
            <a:ext cx="14087975" cy="8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abeede024_0_55"/>
          <p:cNvSpPr txBox="1"/>
          <p:nvPr>
            <p:ph type="title"/>
          </p:nvPr>
        </p:nvSpPr>
        <p:spPr>
          <a:xfrm>
            <a:off x="2432050" y="289425"/>
            <a:ext cx="93201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Caso de uso General</a:t>
            </a:r>
            <a:endParaRPr/>
          </a:p>
        </p:txBody>
      </p:sp>
      <p:sp>
        <p:nvSpPr>
          <p:cNvPr id="182" name="Google Shape;182;g31abeede024_0_55"/>
          <p:cNvSpPr/>
          <p:nvPr/>
        </p:nvSpPr>
        <p:spPr>
          <a:xfrm>
            <a:off x="13358625" y="8643800"/>
            <a:ext cx="1232700" cy="12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31abeede024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325"/>
            <a:ext cx="16794550" cy="102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1abeede02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118100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1abeede024_0_60"/>
          <p:cNvSpPr txBox="1"/>
          <p:nvPr>
            <p:ph type="title"/>
          </p:nvPr>
        </p:nvSpPr>
        <p:spPr>
          <a:xfrm>
            <a:off x="0" y="77050"/>
            <a:ext cx="6502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Clases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abeede024_0_67"/>
          <p:cNvSpPr txBox="1"/>
          <p:nvPr>
            <p:ph type="title"/>
          </p:nvPr>
        </p:nvSpPr>
        <p:spPr>
          <a:xfrm>
            <a:off x="2421425" y="300075"/>
            <a:ext cx="6790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Actividad</a:t>
            </a:r>
            <a:endParaRPr/>
          </a:p>
        </p:txBody>
      </p:sp>
      <p:pic>
        <p:nvPicPr>
          <p:cNvPr id="197" name="Google Shape;197;g31abeede024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109350"/>
            <a:ext cx="16778803" cy="102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type="title"/>
          </p:nvPr>
        </p:nvSpPr>
        <p:spPr>
          <a:xfrm>
            <a:off x="6242050" y="9007475"/>
            <a:ext cx="10523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Tecnologías y Factibilidad del Proyecto</a:t>
            </a:r>
            <a:endParaRPr/>
          </a:p>
        </p:txBody>
      </p:sp>
      <p:sp>
        <p:nvSpPr>
          <p:cNvPr id="203" name="Google Shape;203;p11"/>
          <p:cNvSpPr txBox="1"/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 txBox="1"/>
          <p:nvPr>
            <p:ph idx="1" type="body"/>
          </p:nvPr>
        </p:nvSpPr>
        <p:spPr>
          <a:xfrm>
            <a:off x="801224" y="376100"/>
            <a:ext cx="98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El </a:t>
            </a:r>
            <a:r>
              <a:rPr lang="es-CL"/>
              <a:t>porqué</a:t>
            </a:r>
            <a:r>
              <a:rPr lang="es-CL"/>
              <a:t> de estas </a:t>
            </a:r>
            <a:r>
              <a:rPr lang="es-CL"/>
              <a:t>tecnologías</a:t>
            </a:r>
            <a:r>
              <a:rPr lang="es-CL"/>
              <a:t>:</a:t>
            </a:r>
            <a:endParaRPr/>
          </a:p>
        </p:txBody>
      </p:sp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182" y="1873281"/>
            <a:ext cx="3997165" cy="253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3119" y="1729000"/>
            <a:ext cx="4236995" cy="239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4062" y="1729000"/>
            <a:ext cx="6570038" cy="325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2182" y="5443363"/>
            <a:ext cx="14119438" cy="586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75405" y="4127570"/>
            <a:ext cx="3728275" cy="142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0" y="3827409"/>
            <a:ext cx="3358143" cy="253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11786" y="3893768"/>
            <a:ext cx="1820162" cy="291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03668" y="4328865"/>
            <a:ext cx="5110017" cy="325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abeede024_0_73"/>
          <p:cNvSpPr txBox="1"/>
          <p:nvPr>
            <p:ph idx="1" type="body"/>
          </p:nvPr>
        </p:nvSpPr>
        <p:spPr>
          <a:xfrm>
            <a:off x="727225" y="755450"/>
            <a:ext cx="6805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Factibilidad Técnica</a:t>
            </a:r>
            <a:r>
              <a:rPr lang="es-CL"/>
              <a:t>:</a:t>
            </a:r>
            <a:endParaRPr/>
          </a:p>
        </p:txBody>
      </p:sp>
      <p:sp>
        <p:nvSpPr>
          <p:cNvPr id="223" name="Google Shape;223;g31abeede024_0_73"/>
          <p:cNvSpPr txBox="1"/>
          <p:nvPr/>
        </p:nvSpPr>
        <p:spPr>
          <a:xfrm>
            <a:off x="906600" y="2904175"/>
            <a:ext cx="15657900" cy="5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-Tecnología Adecuada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-Integración de Sistemas de Pagos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-Base de Datos escalable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 de recursos y </a:t>
            </a: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logística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-Seguridad de Datos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latin typeface="Calibri"/>
                <a:ea typeface="Calibri"/>
                <a:cs typeface="Calibri"/>
                <a:sym typeface="Calibri"/>
              </a:rPr>
              <a:t>-Escalabilidad y Mantenimiento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31abeede024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9124" y="3257550"/>
            <a:ext cx="4206250" cy="262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1abeede024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4150" y="3016425"/>
            <a:ext cx="3234801" cy="32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abeede024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2175" y="6748623"/>
            <a:ext cx="10271925" cy="45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1abeede024_0_73"/>
          <p:cNvSpPr txBox="1"/>
          <p:nvPr/>
        </p:nvSpPr>
        <p:spPr>
          <a:xfrm>
            <a:off x="13437625" y="6656175"/>
            <a:ext cx="3696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StackOverflow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8934075" y="4020489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8934087" y="7033152"/>
            <a:ext cx="45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objetivos y 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4771968" y="4782489"/>
            <a:ext cx="472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Tecnologías</a:t>
            </a:r>
            <a:r>
              <a:rPr b="1" lang="es-CL" sz="3000">
                <a:solidFill>
                  <a:schemeClr val="dk1"/>
                </a:solidFill>
              </a:rPr>
              <a:t> y Factibilidad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8934075" y="622667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14656174" y="4020489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8934074" y="9171750"/>
            <a:ext cx="43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Topología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14779065" y="7026177"/>
            <a:ext cx="418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Implementación y Costos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8934087" y="8432856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14656174" y="626417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8934075" y="4782500"/>
            <a:ext cx="49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CL" sz="2800">
                <a:solidFill>
                  <a:schemeClr val="dk1"/>
                </a:solidFill>
              </a:rPr>
              <a:t>Equipo de Trabajo y Caso de Negocio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14779075" y="9108525"/>
            <a:ext cx="425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Resultado y 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4656174" y="834653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abeede024_0_93"/>
          <p:cNvSpPr txBox="1"/>
          <p:nvPr>
            <p:ph idx="1" type="body"/>
          </p:nvPr>
        </p:nvSpPr>
        <p:spPr>
          <a:xfrm>
            <a:off x="727225" y="755450"/>
            <a:ext cx="57420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Factibilidad Legal:</a:t>
            </a:r>
            <a:endParaRPr/>
          </a:p>
        </p:txBody>
      </p:sp>
      <p:sp>
        <p:nvSpPr>
          <p:cNvPr id="234" name="Google Shape;234;g31abeede024_0_93"/>
          <p:cNvSpPr txBox="1"/>
          <p:nvPr/>
        </p:nvSpPr>
        <p:spPr>
          <a:xfrm>
            <a:off x="983425" y="3050750"/>
            <a:ext cx="16119000" cy="4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-Terminos y Condiciones claros y seguros para el cliente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-Garantizada la seguridad de los clientes y sus mascotas (</a:t>
            </a: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políticas</a:t>
            </a: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 de privacidad)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-Sistemas de pagos confiables (webpay)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-Cumple con todas las normativas de </a:t>
            </a: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comercio</a:t>
            </a: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electrónico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4522275" y="5442025"/>
            <a:ext cx="9859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300"/>
              <a:t>Implementación y Costos</a:t>
            </a:r>
            <a:endParaRPr sz="4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abeede024_0_0"/>
          <p:cNvSpPr txBox="1"/>
          <p:nvPr/>
        </p:nvSpPr>
        <p:spPr>
          <a:xfrm>
            <a:off x="16747900" y="404400"/>
            <a:ext cx="32253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31abeede024_0_0"/>
          <p:cNvPicPr preferRelativeResize="0"/>
          <p:nvPr/>
        </p:nvPicPr>
        <p:blipFill rotWithShape="1">
          <a:blip r:embed="rId3">
            <a:alphaModFix/>
          </a:blip>
          <a:srcRect b="-6749" l="-3909" r="3910" t="6750"/>
          <a:stretch/>
        </p:blipFill>
        <p:spPr>
          <a:xfrm>
            <a:off x="16747900" y="6394275"/>
            <a:ext cx="3157050" cy="3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1abeede02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6870275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3212782a21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726524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212782a217_0_8"/>
          <p:cNvSpPr txBox="1"/>
          <p:nvPr/>
        </p:nvSpPr>
        <p:spPr>
          <a:xfrm>
            <a:off x="16747900" y="404400"/>
            <a:ext cx="32253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3212782a217_0_8"/>
          <p:cNvPicPr preferRelativeResize="0"/>
          <p:nvPr/>
        </p:nvPicPr>
        <p:blipFill rotWithShape="1">
          <a:blip r:embed="rId4">
            <a:alphaModFix/>
          </a:blip>
          <a:srcRect b="-6749" l="-3909" r="3910" t="6750"/>
          <a:stretch/>
        </p:blipFill>
        <p:spPr>
          <a:xfrm>
            <a:off x="16747900" y="6394275"/>
            <a:ext cx="3157050" cy="31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31d06c7c411_0_10"/>
          <p:cNvPicPr preferRelativeResize="0"/>
          <p:nvPr/>
        </p:nvPicPr>
        <p:blipFill rotWithShape="1">
          <a:blip r:embed="rId3">
            <a:alphaModFix/>
          </a:blip>
          <a:srcRect b="-6749" l="-3909" r="3910" t="6750"/>
          <a:stretch/>
        </p:blipFill>
        <p:spPr>
          <a:xfrm>
            <a:off x="16747900" y="6394275"/>
            <a:ext cx="3157050" cy="31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1d06c7c411_0_10"/>
          <p:cNvSpPr txBox="1"/>
          <p:nvPr/>
        </p:nvSpPr>
        <p:spPr>
          <a:xfrm>
            <a:off x="16747900" y="404400"/>
            <a:ext cx="32253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31d06c7c41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6593126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abeede024_0_5"/>
          <p:cNvSpPr txBox="1"/>
          <p:nvPr/>
        </p:nvSpPr>
        <p:spPr>
          <a:xfrm>
            <a:off x="17275625" y="495875"/>
            <a:ext cx="19809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latin typeface="Calibri"/>
                <a:ea typeface="Calibri"/>
                <a:cs typeface="Calibri"/>
                <a:sym typeface="Calibri"/>
              </a:rPr>
              <a:t>Trello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31abeede02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200" y="6517500"/>
            <a:ext cx="3485750" cy="35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abeede024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545951" cy="113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>
            <p:ph type="title"/>
          </p:nvPr>
        </p:nvSpPr>
        <p:spPr>
          <a:xfrm>
            <a:off x="17180250" y="803625"/>
            <a:ext cx="270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Github</a:t>
            </a:r>
            <a:endParaRPr sz="6000"/>
          </a:p>
        </p:txBody>
      </p:sp>
      <p:pic>
        <p:nvPicPr>
          <p:cNvPr id="278" name="Google Shape;2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6050" y="6764050"/>
            <a:ext cx="3066900" cy="3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6702099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abeede024_0_37"/>
          <p:cNvSpPr txBox="1"/>
          <p:nvPr>
            <p:ph type="title"/>
          </p:nvPr>
        </p:nvSpPr>
        <p:spPr>
          <a:xfrm>
            <a:off x="2432050" y="714600"/>
            <a:ext cx="52236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Costo x Esfuerzo</a:t>
            </a:r>
            <a:endParaRPr/>
          </a:p>
        </p:txBody>
      </p:sp>
      <p:pic>
        <p:nvPicPr>
          <p:cNvPr id="286" name="Google Shape;286;g31abeede02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9000"/>
            <a:ext cx="16769149" cy="9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1abeede024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9575" y="6579150"/>
            <a:ext cx="3139950" cy="31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5"/>
          <p:cNvSpPr txBox="1"/>
          <p:nvPr>
            <p:ph type="title"/>
          </p:nvPr>
        </p:nvSpPr>
        <p:spPr>
          <a:xfrm>
            <a:off x="7099825" y="8420900"/>
            <a:ext cx="990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Resultado y Conclusión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06c7c411_0_2"/>
          <p:cNvSpPr txBox="1"/>
          <p:nvPr/>
        </p:nvSpPr>
        <p:spPr>
          <a:xfrm>
            <a:off x="308150" y="231125"/>
            <a:ext cx="34359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5600">
                <a:latin typeface="Calibri"/>
                <a:ea typeface="Calibri"/>
                <a:cs typeface="Calibri"/>
                <a:sym typeface="Calibri"/>
              </a:rPr>
              <a:t>Resultado:</a:t>
            </a:r>
            <a:endParaRPr b="1" sz="5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g31d06c7c411_0_2" title="Perriot Hotel - Google Chrome 2024-12-11 10-14-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1950"/>
            <a:ext cx="20104102" cy="100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296600" y="7559675"/>
            <a:ext cx="14453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Equipo de Trabajo y Caso de Negocio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31abeede02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9900"/>
            <a:ext cx="20104099" cy="88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1abeede024_0_12"/>
          <p:cNvSpPr txBox="1"/>
          <p:nvPr>
            <p:ph idx="1" type="body"/>
          </p:nvPr>
        </p:nvSpPr>
        <p:spPr>
          <a:xfrm>
            <a:off x="5672400" y="96400"/>
            <a:ext cx="10108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Retrospectiva del Proyecto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beede024_0_17"/>
          <p:cNvSpPr txBox="1"/>
          <p:nvPr>
            <p:ph idx="1" type="body"/>
          </p:nvPr>
        </p:nvSpPr>
        <p:spPr>
          <a:xfrm>
            <a:off x="8410898" y="4226500"/>
            <a:ext cx="3282300" cy="18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0"/>
              <a:t>FIN</a:t>
            </a:r>
            <a:endParaRPr sz="1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50" y="1595250"/>
            <a:ext cx="14225225" cy="95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>
            <p:ph type="title"/>
          </p:nvPr>
        </p:nvSpPr>
        <p:spPr>
          <a:xfrm>
            <a:off x="2432050" y="714600"/>
            <a:ext cx="53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Roles del Equipo: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be0e8d909_0_0"/>
          <p:cNvSpPr txBox="1"/>
          <p:nvPr>
            <p:ph type="title"/>
          </p:nvPr>
        </p:nvSpPr>
        <p:spPr>
          <a:xfrm>
            <a:off x="2432050" y="791625"/>
            <a:ext cx="68280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Sobre nuestro Cliente:</a:t>
            </a:r>
            <a:endParaRPr/>
          </a:p>
        </p:txBody>
      </p:sp>
      <p:sp>
        <p:nvSpPr>
          <p:cNvPr id="112" name="Google Shape;112;g31be0e8d909_0_0"/>
          <p:cNvSpPr txBox="1"/>
          <p:nvPr/>
        </p:nvSpPr>
        <p:spPr>
          <a:xfrm>
            <a:off x="354400" y="2357400"/>
            <a:ext cx="111090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Hotelería de cuidado canino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Zona </a:t>
            </a: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Geográfica Hotelería</a:t>
            </a: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: Calle </a:t>
            </a: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Darío Pavez Comuna </a:t>
            </a: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Paine, Región Metropolitana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Razón</a:t>
            </a: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 Social: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Fundación Perriott</a:t>
            </a:r>
            <a:r>
              <a:rPr lang="es-CL" sz="39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L" sz="36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Camino a Farellones 17154, Lo Barnechea</a:t>
            </a:r>
            <a:endParaRPr sz="36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g31be0e8d90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700" y="0"/>
            <a:ext cx="85174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1be0e8d90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6700" y="3881100"/>
            <a:ext cx="8517400" cy="742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1be0e8d909_0_0"/>
          <p:cNvSpPr txBox="1"/>
          <p:nvPr/>
        </p:nvSpPr>
        <p:spPr>
          <a:xfrm>
            <a:off x="354400" y="6247025"/>
            <a:ext cx="98610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Mercado: No hay registros de hotelería caninas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-3.200  centros veterinarios en chile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 de 1.120 tiendas de mascotas triplicado desde 2019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31be0e8d90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7700" y="8073700"/>
            <a:ext cx="3929000" cy="32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1c17716b4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575" y="0"/>
            <a:ext cx="14542976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be0e8d909_0_5"/>
          <p:cNvSpPr txBox="1"/>
          <p:nvPr>
            <p:ph idx="4294967295" type="title"/>
          </p:nvPr>
        </p:nvSpPr>
        <p:spPr>
          <a:xfrm>
            <a:off x="539275" y="385200"/>
            <a:ext cx="5392800" cy="8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Problemática:</a:t>
            </a:r>
            <a:endParaRPr/>
          </a:p>
        </p:txBody>
      </p:sp>
      <p:pic>
        <p:nvPicPr>
          <p:cNvPr id="129" name="Google Shape;129;g31be0e8d90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656" y="7640525"/>
            <a:ext cx="4131324" cy="36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1be0e8d909_0_5"/>
          <p:cNvSpPr txBox="1"/>
          <p:nvPr/>
        </p:nvSpPr>
        <p:spPr>
          <a:xfrm>
            <a:off x="1016900" y="2747125"/>
            <a:ext cx="68403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encontrar un lugar donde dejar a los caninos mientras sus dueños puedan disfrutar de sus vacaciones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-falta de servicios confiables y de calidad  que permitan cubrir todas sus necesidades.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1be0e8d909_0_5"/>
          <p:cNvSpPr txBox="1"/>
          <p:nvPr/>
        </p:nvSpPr>
        <p:spPr>
          <a:xfrm>
            <a:off x="3220250" y="1448350"/>
            <a:ext cx="2773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latin typeface="Calibri"/>
                <a:ea typeface="Calibri"/>
                <a:cs typeface="Calibri"/>
                <a:sym typeface="Calibri"/>
              </a:rPr>
              <a:t>NECESIDAD: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31be0e8d90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9925" y="0"/>
            <a:ext cx="11984175" cy="61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1be0e8d909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925" y="6126150"/>
            <a:ext cx="11984175" cy="51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abeede024_0_22"/>
          <p:cNvSpPr txBox="1"/>
          <p:nvPr>
            <p:ph type="title"/>
          </p:nvPr>
        </p:nvSpPr>
        <p:spPr>
          <a:xfrm>
            <a:off x="2432050" y="714600"/>
            <a:ext cx="8494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Solución:</a:t>
            </a:r>
            <a:endParaRPr/>
          </a:p>
        </p:txBody>
      </p:sp>
      <p:sp>
        <p:nvSpPr>
          <p:cNvPr id="140" name="Google Shape;140;g31abeede024_0_22"/>
          <p:cNvSpPr txBox="1"/>
          <p:nvPr/>
        </p:nvSpPr>
        <p:spPr>
          <a:xfrm>
            <a:off x="588700" y="4181600"/>
            <a:ext cx="121812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diseñó una página web que permita a los dueños de sus mascotas: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-Hacer reservas para sus mascotas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-Agregar servicios extras a la estadía de su mascota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-Además, siempre podrán contactar a la empresa para solicitar algún tipo de cuidado especializado.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31abeede02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375" y="3918300"/>
            <a:ext cx="64293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81470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TÍTULO</a:t>
            </a:r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CL" sz="4800">
                <a:solidFill>
                  <a:srgbClr val="257CE1"/>
                </a:solidFill>
              </a:rPr>
              <a:t>Objetivos y Metodología</a:t>
            </a:r>
            <a:endParaRPr b="1" i="0" sz="4800" u="none" cap="none" strike="noStrik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2022-07-20T19:15:37Z</dcterms:created>
  <dc:creator>Daniela Taito R.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